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Montserra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AB1BED-72E8-4265-B163-1B09E53ADC13}">
  <a:tblStyle styleId="{90AB1BED-72E8-4265-B163-1B09E53ADC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35" Type="http://schemas.openxmlformats.org/officeDocument/2006/relationships/font" Target="fonts/Montserrat-regular.fntdata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-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Montserra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gif>
</file>

<file path=ppt/media/image28.png>
</file>

<file path=ppt/media/image29.jpg>
</file>

<file path=ppt/media/image3.gif>
</file>

<file path=ppt/media/image30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0b8a46aa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0b8a46aa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15a2890a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15a2890a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15a2890a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15a2890a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15a2890a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15a2890a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0b8a46aa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0b8a46aa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15a2890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15a2890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c37fcb9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c37fcb9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0b8a46a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0b8a46a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0b8a46aa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0b8a46aa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0b8a46aa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0b8a46aa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0b8a46aa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0b8a46aa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14733d7f0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14733d7f0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14733d7f0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14733d7f0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14733d7f0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14733d7f0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0b8a46aa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0b8a46aa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10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amazon.es/Gigabyte-Technology-GeForce-GV-N306TGAMINGOC-PRO-8GD/dp/B08P3JL63Y?ref_=ast_sto_dp" TargetMode="External"/><Relationship Id="rId4" Type="http://schemas.openxmlformats.org/officeDocument/2006/relationships/hyperlink" Target="https://www.amazon.es/PowerColor-Hellhound-Tarjeta-gr%C3%A1fica-memoria/dp/B09H3NX9HZ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Relationship Id="rId5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Relationship Id="rId4" Type="http://schemas.openxmlformats.org/officeDocument/2006/relationships/image" Target="../media/image26.jpg"/><Relationship Id="rId5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Relationship Id="rId4" Type="http://schemas.openxmlformats.org/officeDocument/2006/relationships/image" Target="../media/image15.jpg"/><Relationship Id="rId5" Type="http://schemas.openxmlformats.org/officeDocument/2006/relationships/image" Target="../media/image3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jpg"/><Relationship Id="rId4" Type="http://schemas.openxmlformats.org/officeDocument/2006/relationships/image" Target="../media/image1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image" Target="../media/image18.jpg"/><Relationship Id="rId6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2101150" y="1287975"/>
            <a:ext cx="8520600" cy="9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Tarjetas Gráficas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881125" y="1183400"/>
            <a:ext cx="3411900" cy="8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Realizado por: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-Héctor Candelario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-Juanjo Málaga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-Cesar Joven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659" y="2442200"/>
            <a:ext cx="2706840" cy="1843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350" y="2397038"/>
            <a:ext cx="2540850" cy="20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33700" y="2442200"/>
            <a:ext cx="3085439" cy="22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Nuevas Tecnologías</a:t>
            </a:r>
            <a:endParaRPr/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249925" y="1853850"/>
            <a:ext cx="4989900" cy="25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 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(Scalable Link Interface - Interfaz de Enlace Escalable)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Desarrollado por Nvidia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Formula una sola salida de video utilizando varias tarjetas gráficas conectadas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CrossFireX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Desarrollada por AMD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Revisión de la tecnologia CrossFire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750" y="1128075"/>
            <a:ext cx="4278651" cy="344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Nuevas Tecnologías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729450" y="1731775"/>
            <a:ext cx="7688700" cy="31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Modos de renderizado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SFR 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(Split Frame Rendering - Renderizado Dividido de Fotograma)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fotograma es analizado y separado en secciones horizontales, las cuales se reparten entre las diferentes tarjetas.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algunos casos, no hay análisis. El fotograma es dividido de manera simple en dos mitades.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AFR 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(Alternate Frame Rendering - Renderizado Alterno de Fotograma)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tarjeta se encarga de renderizar un fotograma. En configuraciones de de dos tarjetas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Puede causar micropausas (micro-stuttering)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729450" y="2078875"/>
            <a:ext cx="3126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Arquitectura MCM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Multi-Chip-Module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Arquitectura independiente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Varios circuitos integrados instalados en un único módulo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881850" y="1471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Nuevas Tecnologías</a:t>
            </a:r>
            <a:endParaRPr/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700" y="2168399"/>
            <a:ext cx="4074124" cy="27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50" y="814875"/>
            <a:ext cx="8250275" cy="432862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>
            <p:ph type="title"/>
          </p:nvPr>
        </p:nvSpPr>
        <p:spPr>
          <a:xfrm>
            <a:off x="534000" y="545950"/>
            <a:ext cx="7688700" cy="8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Comparación de Rendimiento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Multi-GPU vs MCM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Comparativa de Tarjetas Gráficas</a:t>
            </a:r>
            <a:endParaRPr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9" name="Google Shape;199;p26"/>
          <p:cNvGraphicFramePr/>
          <p:nvPr/>
        </p:nvGraphicFramePr>
        <p:xfrm>
          <a:off x="80500" y="19078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{90AB1BED-72E8-4265-B163-1B09E53ADC13}</a:tableStyleId>
              </a:tblPr>
              <a:tblGrid>
                <a:gridCol w="2994325"/>
                <a:gridCol w="2994325"/>
                <a:gridCol w="2994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Fabricante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NVidia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AMD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57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Modelo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RTX 3060 Ti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Radeon RX 6600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57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Capacidad de Memoria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8GB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8 GB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57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Velocidad de  GPU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‎14000 MHz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16000 MHz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5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Conector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PCI-Express x16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PCI-Express x16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57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Enlace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 u="sng">
                          <a:solidFill>
                            <a:srgbClr val="1155CC"/>
                          </a:solidFill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NVidia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 u="sng">
                          <a:solidFill>
                            <a:srgbClr val="1155CC"/>
                          </a:solidFill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Radeon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729450" y="1318650"/>
            <a:ext cx="3733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</a:t>
            </a:r>
            <a:endParaRPr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547650" y="2078875"/>
            <a:ext cx="3826200" cy="26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i="1"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i="1"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¿Qué elemento se encarga de procesar lo que vemos en nuestro monitor?</a:t>
            </a:r>
            <a:endParaRPr b="1" i="1"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Procesador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Procesador gráfico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Procesador de resolución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Memoria Gráfica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i="1"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¿Cuántas partes tiene una tarjeta gráfica en general?</a:t>
            </a:r>
            <a:endParaRPr b="1" i="1"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AutoNum type="alphaUcParenR"/>
            </a:pPr>
            <a:r>
              <a:rPr lang="es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205"/>
          </a:p>
        </p:txBody>
      </p:sp>
      <p:sp>
        <p:nvSpPr>
          <p:cNvPr id="206" name="Google Shape;206;p27"/>
          <p:cNvSpPr txBox="1"/>
          <p:nvPr>
            <p:ph idx="1" type="body"/>
          </p:nvPr>
        </p:nvSpPr>
        <p:spPr>
          <a:xfrm>
            <a:off x="4462725" y="1243325"/>
            <a:ext cx="4825200" cy="3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i="1"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¿Cuál es la futura conexión que tendrán las tarjetas gráficas?</a:t>
            </a:r>
            <a:endParaRPr b="1" i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eriod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 PCIE-Expresplus3.0 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eriod"/>
            </a:pPr>
            <a:r>
              <a:rPr lang="es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Bus PCI 4.0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eriod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 PCIE-Expres4.0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eriod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 PCI-Expres3.0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i="1"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¿Cuál de estos conectores está principalmente diseñado para trabajar con monitores CRT?</a:t>
            </a:r>
            <a:endParaRPr b="1" i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HDMI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DisplayPort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Thunderbolt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i="1"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¿Cual de estas tecnologías NO requiere un cable adicional </a:t>
            </a:r>
            <a:endParaRPr b="1" i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i="1"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 actúe de puente entre sus componentes?</a:t>
            </a:r>
            <a:endParaRPr b="1" i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CrossFireX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Arquitectura MCM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lphaUcParenR"/>
            </a:pPr>
            <a:r>
              <a:rPr lang="e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Arquitectura VGA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491800" y="2772900"/>
            <a:ext cx="8479800" cy="19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400"/>
              <a:t>MUCHAS GRACIAS POR VER NUESTRA PRESENTACIÓN</a:t>
            </a:r>
            <a:endParaRPr sz="2400"/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7025" y="603425"/>
            <a:ext cx="3409950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-</a:t>
            </a:r>
            <a:r>
              <a:rPr lang="es" sz="1100"/>
              <a:t>Una tarjeta gráfica 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un componente que se integra  en la placa base del PC.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-obtienen esos datos que le envía el procesador del ordenador, y los transforma en información visual,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-existen dos tipos de tarjetas: las</a:t>
            </a: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integradas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son como una</a:t>
            </a: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unidad externa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-Existen distintas tarjetas gráficas con distintas cualidades...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7850" y="3297975"/>
            <a:ext cx="1789225" cy="10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297975"/>
            <a:ext cx="1789225" cy="104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Características</a:t>
            </a:r>
            <a:r>
              <a:rPr lang="es"/>
              <a:t> de una Tarjeta Gráfica</a:t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-El  procesador gráfico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-memoria gráfica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-Resolución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es" sz="1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Frecuencia de refresco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9200" y="2055526"/>
            <a:ext cx="1919191" cy="10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200" y="3396300"/>
            <a:ext cx="1919200" cy="10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Partes de una Tarjeta Gráfica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29450" y="2078875"/>
            <a:ext cx="7688700" cy="31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/>
              <a:t>conector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GPU o Chipset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Memoria RAM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RAMDAC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Interfaz de conexión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VRM Y TDP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Puertos de video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Dispositivos de refrigeración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4800"/>
              <a:t>Fuentes de alimentación</a:t>
            </a:r>
            <a:endParaRPr b="1"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6175" y="2078875"/>
            <a:ext cx="17716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9925" y="2078875"/>
            <a:ext cx="17716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6175" y="3364750"/>
            <a:ext cx="17716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9925" y="3364750"/>
            <a:ext cx="1771650" cy="12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2294500" y="794000"/>
            <a:ext cx="4009800" cy="535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Conexiones de la </a:t>
            </a:r>
            <a:r>
              <a:rPr lang="es" u="sng"/>
              <a:t>tarjeta</a:t>
            </a:r>
            <a:endParaRPr u="sng"/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407550" y="1404300"/>
            <a:ext cx="8328900" cy="20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" sz="1400"/>
              <a:t>Evolución de las tarjetas </a:t>
            </a:r>
            <a:r>
              <a:rPr b="1" lang="es" sz="1400"/>
              <a:t>(1980-actual):</a:t>
            </a:r>
            <a:endParaRPr b="1"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s" sz="1400"/>
              <a:t>-La primera tarjeta de vídeo surgió en 1980 ,desarrollada por IBM con el nombre de MDA</a:t>
            </a:r>
            <a:r>
              <a:rPr lang="es" sz="1400">
                <a:solidFill>
                  <a:srgbClr val="575757"/>
                </a:solidFill>
                <a:highlight>
                  <a:srgbClr val="FFFFFF"/>
                </a:highlight>
              </a:rPr>
              <a:t>(Monochrome Display Adapter),está  sólo era capaz de trabajar en modo texto, representando 25x80 líneas en pantalla. Esta tarjeta se conectaba con la placa mediante un puerto bus y además tenía una conexión directa al monitor monocromo(normalmente de tonalidad verde y ahí el nombre que recibe esta tarjeta) por</a:t>
            </a:r>
            <a:r>
              <a:rPr lang="es" sz="1200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un puerto DE-9 además de tener una conexión para impresora</a:t>
            </a:r>
            <a:r>
              <a:rPr lang="es" sz="1400">
                <a:solidFill>
                  <a:srgbClr val="575757"/>
                </a:solidFill>
                <a:highlight>
                  <a:srgbClr val="FFFFFF"/>
                </a:highlight>
              </a:rPr>
              <a:t> con el puerto </a:t>
            </a:r>
            <a:r>
              <a:rPr lang="es" sz="1200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puerto LPT1 .</a:t>
            </a:r>
            <a:endParaRPr sz="1400"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3475" y="642475"/>
            <a:ext cx="2397850" cy="115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3400" y="3380600"/>
            <a:ext cx="4520719" cy="16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275" y="3292175"/>
            <a:ext cx="2816850" cy="149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1544975" y="913575"/>
            <a:ext cx="54246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Conexiones de la tarjeta</a:t>
            </a:r>
            <a:endParaRPr/>
          </a:p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195425" y="1560050"/>
            <a:ext cx="5958900" cy="31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-Más tarde aparecieron dos tarjetas </a:t>
            </a:r>
            <a:r>
              <a:rPr lang="es" sz="1200"/>
              <a:t>gráficas</a:t>
            </a:r>
            <a:r>
              <a:rPr lang="es" sz="1200"/>
              <a:t> que </a:t>
            </a:r>
            <a:r>
              <a:rPr lang="es" sz="1200"/>
              <a:t>mejoraron </a:t>
            </a:r>
            <a:r>
              <a:rPr lang="es" sz="1200"/>
              <a:t> las </a:t>
            </a:r>
            <a:r>
              <a:rPr lang="es" sz="1200"/>
              <a:t>características</a:t>
            </a:r>
            <a:r>
              <a:rPr lang="es" sz="1200"/>
              <a:t> de MDA y son :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-</a:t>
            </a:r>
            <a:r>
              <a:rPr lang="es" sz="1100"/>
              <a:t>CGA o Color Graphics Adapter surgió en 1982 por también IBM con  el fin de ofrecer color a los usuarios de Pc </a:t>
            </a:r>
            <a:r>
              <a:rPr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El CGA fue originalmente más costoso y previsto como una solución de nivel más alto, sin embargo, la resolución más baja de sus caracteres en el modo de texto, comparado con el MDA, hizo a las tarjetas CGA menos atractivas para el uso en negocios.Su conexión con el monitor se hacía por medio de un puerto RCA con la que </a:t>
            </a:r>
            <a:r>
              <a:rPr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permitía</a:t>
            </a:r>
            <a:r>
              <a:rPr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el uso </a:t>
            </a:r>
            <a:r>
              <a:rPr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del</a:t>
            </a:r>
            <a:r>
              <a:rPr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color o también admitía el uso del puerto DE-9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/>
              <a:t>-HGC o </a:t>
            </a:r>
            <a:r>
              <a:rPr b="1"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Hercules Graphics Card surgió </a:t>
            </a:r>
            <a:r>
              <a:rPr b="1"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también</a:t>
            </a:r>
            <a:r>
              <a:rPr b="1" lang="es" sz="11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en 1982 por </a:t>
            </a:r>
            <a:r>
              <a:rPr lang="es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Hercules Computer Technology, Inc. Se caracterizó por una alta resolución,que aún no teniendo una capacidad a color logró sobrepasar a CGA;sumando eso  con la compatibilidad con MDA la hizo u</a:t>
            </a:r>
            <a:r>
              <a:rPr lang="es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na opción muy deseable para muchos. Las conexione que contaba era mediante un puerto DE-9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8696" y="2286250"/>
            <a:ext cx="2617056" cy="13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5127" y="726200"/>
            <a:ext cx="2400093" cy="1560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395125" y="1947550"/>
            <a:ext cx="1929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Lato"/>
                <a:ea typeface="Lato"/>
                <a:cs typeface="Lato"/>
                <a:sym typeface="Lato"/>
              </a:rPr>
              <a:t>Puerto RCA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6461575" y="3310600"/>
            <a:ext cx="149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Lato"/>
                <a:ea typeface="Lato"/>
                <a:cs typeface="Lato"/>
                <a:sym typeface="Lato"/>
              </a:rPr>
              <a:t>Tarjeta CGA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8338" y="3593075"/>
            <a:ext cx="2537776" cy="132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6562525" y="4689250"/>
            <a:ext cx="12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Lato"/>
                <a:ea typeface="Lato"/>
                <a:cs typeface="Lato"/>
                <a:sym typeface="Lato"/>
              </a:rPr>
              <a:t>Tarjeta HGC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2652600" y="972000"/>
            <a:ext cx="3842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Conexiones  de la tarjeta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9"/>
          <p:cNvSpPr txBox="1"/>
          <p:nvPr>
            <p:ph idx="1" type="body"/>
          </p:nvPr>
        </p:nvSpPr>
        <p:spPr>
          <a:xfrm>
            <a:off x="373900" y="1572800"/>
            <a:ext cx="5743200" cy="32649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-EGA o </a:t>
            </a:r>
            <a:r>
              <a:rPr i="1" lang="es">
                <a:solidFill>
                  <a:schemeClr val="dk2"/>
                </a:solidFill>
              </a:rPr>
              <a:t>Enhanced Graphics Adapter fue diseñado en 1984 por IBM,estas </a:t>
            </a:r>
            <a:r>
              <a:rPr lang="es">
                <a:solidFill>
                  <a:srgbClr val="333333"/>
                </a:solidFill>
                <a:highlight>
                  <a:srgbClr val="FFFFFF"/>
                </a:highlight>
              </a:rPr>
              <a:t>tarjetas tenían la capacidad de combinarse también con controladores CGA por lo que aseguraban una total compatibilidad con todas las tarjetas y no requerían en su mayoría del uso de expansiones de memoria.Las conexiones que tuvo fueron; cable VGA que sustituyen a los cables DE-9  y los cables RCA para el color.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-VGA,VESA,XVGA,SUPER VGA  son tarjetas de vídeo que </a:t>
            </a:r>
            <a:r>
              <a:rPr lang="es"/>
              <a:t>surgieron en 1985-1991 las cuales se caracterizaron por una resolución a color </a:t>
            </a:r>
            <a:r>
              <a:rPr lang="es"/>
              <a:t> más parecidas a las que hay actualmente.Sus conexiones fueron mediante  el Sub15-D , el cable VGA y DVI.</a:t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2725" y="656204"/>
            <a:ext cx="1498401" cy="85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2937" y="3375925"/>
            <a:ext cx="3334780" cy="162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06126" y="1684725"/>
            <a:ext cx="2351598" cy="1691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1685525" y="1119725"/>
            <a:ext cx="4824900" cy="5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Conexiones de la tarjeta</a:t>
            </a:r>
            <a:endParaRPr/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392625" y="2078875"/>
            <a:ext cx="5054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-De 1993 a nuestros días: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1993 llega el bus PCI con el cuál ofrece la posibilidad de reducir drásticamente el tamaño de las tarjetas gráficas y que </a:t>
            </a:r>
            <a:r>
              <a:rPr lang="es"/>
              <a:t>acompañará</a:t>
            </a:r>
            <a:r>
              <a:rPr lang="es"/>
              <a:t> a las tarjetas de vídeo durante su “edad de oro” a partir de 1995 hasta nuestros días ; donde el modelo que usamos para conectar actualmente nuestras tarjetas </a:t>
            </a:r>
            <a:r>
              <a:rPr lang="es"/>
              <a:t>se conectan</a:t>
            </a:r>
            <a:r>
              <a:rPr lang="es"/>
              <a:t> mediante PCI-Express 3.0 (bus local) una evolución de los PCI, que gracias a su gran </a:t>
            </a:r>
            <a:r>
              <a:rPr lang="es"/>
              <a:t>ancho de</a:t>
            </a:r>
            <a:r>
              <a:rPr lang="es"/>
              <a:t> </a:t>
            </a:r>
            <a:r>
              <a:rPr lang="es"/>
              <a:t>banda</a:t>
            </a:r>
            <a:r>
              <a:rPr lang="es"/>
              <a:t> permite utilizar una parte de la memoria RAM del ordenador como memoria gráfica (no dedicada).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 b="17609" l="-20105" r="0" t="-54652"/>
          <a:stretch/>
        </p:blipFill>
        <p:spPr>
          <a:xfrm>
            <a:off x="5143500" y="722600"/>
            <a:ext cx="3750148" cy="226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375" y="3113000"/>
            <a:ext cx="3089274" cy="183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2721450" y="716850"/>
            <a:ext cx="37011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Conectores Externos</a:t>
            </a:r>
            <a:endParaRPr u="sng"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429625" y="1347925"/>
            <a:ext cx="4201500" cy="3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i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VGA</a:t>
            </a:r>
            <a:endParaRPr b="1" i="1"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conector VGA es una </a:t>
            </a:r>
            <a:r>
              <a:rPr b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salida diseñada para monitores CRT</a:t>
            </a: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estándar analógico. </a:t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i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DVI</a:t>
            </a:r>
            <a:endParaRPr b="1" i="1"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conector implementa salida de video para </a:t>
            </a: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televisores</a:t>
            </a: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reproductores DVD y consolas, entre otros. </a:t>
            </a:r>
            <a:r>
              <a:rPr lang="es" sz="950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Ideal para sistemas antiguos o para 144 Hz a 1080p.</a:t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i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HDMI</a:t>
            </a:r>
            <a:endParaRPr b="1" i="1"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 salida es una interfaz compacta diseñada para transferir </a:t>
            </a:r>
            <a:r>
              <a:rPr b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 y audio</a:t>
            </a: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sin compresión mediante un estándar digital. Está ideado para ser un reemplazo de los conectores que utilizan estándares analógicos, como VGA.</a:t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i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DisplayPort</a:t>
            </a:r>
            <a:endParaRPr b="1" i="1"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Utilizando un estándar digital, esta interfaz está diseñada para conectar una fuente de grabación con una salida de </a:t>
            </a:r>
            <a:r>
              <a:rPr b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 y audio</a:t>
            </a:r>
            <a:r>
              <a:rPr lang="es">
                <a:solidFill>
                  <a:schemeClr val="dk2"/>
                </a:solidFill>
              </a:rPr>
              <a:t>.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i="1"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Thunderbolt</a:t>
            </a:r>
            <a:endParaRPr b="1" i="1" sz="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" sz="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una interfaz que combina DisplayPort y PCIe en dos señales en serie. </a:t>
            </a:r>
            <a:endParaRPr sz="1007"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9125" y="501433"/>
            <a:ext cx="2385774" cy="1209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7983" y="1839025"/>
            <a:ext cx="2593425" cy="12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0475" y="3176624"/>
            <a:ext cx="1662075" cy="16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51900" y="3176624"/>
            <a:ext cx="2385775" cy="1338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